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4061" y="2130426"/>
            <a:ext cx="9566031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688123" y="3886200"/>
            <a:ext cx="7877908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C730C-554B-4B79-ABAD-796921A15E3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44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8D609-BB19-4D81-ACEF-E46A2EBC0E7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189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018584" y="609600"/>
            <a:ext cx="2391508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844061" y="609600"/>
            <a:ext cx="6986954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3988ED-3EF6-4727-B610-E85106C6A52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6761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844061" y="609600"/>
            <a:ext cx="9566031" cy="5486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4583AE-32C1-4E32-82EC-F59D2696A3F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8187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1A240-9965-4FC9-B275-CDF6F16A172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31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89001" y="4406901"/>
            <a:ext cx="95660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89001" y="2906713"/>
            <a:ext cx="95660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903E4-CA40-4463-8B90-57CFE14956C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796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844061" y="1981200"/>
            <a:ext cx="468923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720861" y="1981200"/>
            <a:ext cx="4689231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A1DC45-80DE-4D75-A68D-F27157FD1F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529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2708" y="274638"/>
            <a:ext cx="1012873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2708" y="1535113"/>
            <a:ext cx="49725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62708" y="2174875"/>
            <a:ext cx="497253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716955" y="1535113"/>
            <a:ext cx="49744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716955" y="2174875"/>
            <a:ext cx="49744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F4694-F144-47E2-85A7-3EB3D213E4C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71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F0D64-2D54-437F-A643-95B8289DAFF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26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F7251-1113-4839-AD06-16E6C3875B6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009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2708" y="273050"/>
            <a:ext cx="37025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400061" y="273051"/>
            <a:ext cx="629138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62708" y="1435101"/>
            <a:ext cx="37025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ADE78D-17FE-4FA8-9C85-217DEB7B3D0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9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05893" y="4800600"/>
            <a:ext cx="675249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05893" y="612775"/>
            <a:ext cx="6752492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205893" y="5367338"/>
            <a:ext cx="675249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17B86-F820-4F14-81B8-D0582CDF233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88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0493" y="608013"/>
            <a:ext cx="1037101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845" tIns="45419" rIns="90845" bIns="454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0493" y="1976438"/>
            <a:ext cx="10371015" cy="4119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845" tIns="45419" rIns="90845" bIns="454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0493" y="6253163"/>
            <a:ext cx="2541954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45" tIns="45419" rIns="90845" bIns="4541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71463" y="6253163"/>
            <a:ext cx="3849077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45" tIns="45419" rIns="90845" bIns="4541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9555" y="6253163"/>
            <a:ext cx="2541953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45" tIns="45419" rIns="90845" bIns="4541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8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D6B619-6562-4B49-B954-45A909DC536A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75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1225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1225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defTabSz="911225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defTabSz="911225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defTabSz="911225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6075" indent="-346075" algn="l" defTabSz="911225" rtl="0" eaLnBrk="0" fontAlgn="base" hangingPunct="0">
        <a:spcBef>
          <a:spcPct val="20000"/>
        </a:spcBef>
        <a:spcAft>
          <a:spcPct val="0"/>
        </a:spcAft>
        <a:buChar char="•"/>
        <a:defRPr kumimoji="1" sz="2700">
          <a:solidFill>
            <a:schemeClr val="tx1"/>
          </a:solidFill>
          <a:latin typeface="+mn-lt"/>
          <a:ea typeface="+mn-ea"/>
          <a:cs typeface="+mn-cs"/>
        </a:defRPr>
      </a:lvl1pPr>
      <a:lvl2pPr marL="736600" indent="-287338" algn="l" defTabSz="911225" rtl="0" eaLnBrk="0" fontAlgn="base" hangingPunct="0">
        <a:spcBef>
          <a:spcPct val="20000"/>
        </a:spcBef>
        <a:spcAft>
          <a:spcPct val="0"/>
        </a:spcAft>
        <a:buChar char="–"/>
        <a:defRPr kumimoji="1" sz="2700">
          <a:solidFill>
            <a:schemeClr val="tx1"/>
          </a:solidFill>
          <a:latin typeface="+mn-lt"/>
          <a:ea typeface="+mn-ea"/>
        </a:defRPr>
      </a:lvl2pPr>
      <a:lvl3pPr marL="1130300" indent="-219075" algn="l" defTabSz="911225" rtl="0" eaLnBrk="0" fontAlgn="base" hangingPunct="0">
        <a:spcBef>
          <a:spcPct val="20000"/>
        </a:spcBef>
        <a:spcAft>
          <a:spcPct val="0"/>
        </a:spcAft>
        <a:buChar char="•"/>
        <a:defRPr kumimoji="1" sz="2700">
          <a:solidFill>
            <a:schemeClr val="tx1"/>
          </a:solidFill>
          <a:latin typeface="+mn-lt"/>
          <a:ea typeface="+mn-ea"/>
        </a:defRPr>
      </a:lvl3pPr>
      <a:lvl4pPr marL="1590675" indent="-230188" algn="l" defTabSz="911225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39938" indent="-214313" algn="l" defTabSz="911225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703389" y="549275"/>
            <a:ext cx="8569325" cy="584200"/>
          </a:xfrm>
          <a:prstGeom prst="rect">
            <a:avLst/>
          </a:prstGeom>
          <a:solidFill>
            <a:srgbClr val="C00000"/>
          </a:solidFill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90845" tIns="45419" rIns="90845" bIns="45419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ja-JP" sz="3200" u="sng" dirty="0">
                <a:solidFill>
                  <a:srgbClr val="FFFFFF"/>
                </a:solidFill>
                <a:latin typeface="HG丸ｺﾞｼｯｸM-PRO" pitchFamily="50" charset="-128"/>
                <a:ea typeface="HG丸ｺﾞｼｯｸM-PRO" pitchFamily="50" charset="-128"/>
              </a:rPr>
              <a:t>インフルエンザワクチン</a:t>
            </a:r>
            <a:r>
              <a:rPr lang="ja-JP" altLang="en-US" sz="3200" u="sng" dirty="0">
                <a:solidFill>
                  <a:srgbClr val="FFFFFF"/>
                </a:solidFill>
                <a:latin typeface="HG丸ｺﾞｼｯｸM-PRO" pitchFamily="50" charset="-128"/>
                <a:ea typeface="HG丸ｺﾞｼｯｸM-PRO" pitchFamily="50" charset="-128"/>
              </a:rPr>
              <a:t>予防接種のお知らせ</a:t>
            </a:r>
            <a:endParaRPr lang="ja-JP" altLang="ja-JP" sz="3200" u="sng" dirty="0">
              <a:solidFill>
                <a:srgbClr val="FFFFFF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1416050" y="2205038"/>
            <a:ext cx="9493250" cy="823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19" rIns="90845" bIns="45419">
            <a:spAutoFit/>
          </a:bodyPr>
          <a:lstStyle>
            <a:lvl1pPr defTabSz="91122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defTabSz="911225">
              <a:spcBef>
                <a:spcPct val="20000"/>
              </a:spcBef>
              <a:buChar char="–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defTabSz="91122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defTabSz="911225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defTabSz="911225">
              <a:spcBef>
                <a:spcPct val="20000"/>
              </a:spcBef>
              <a:buChar char="»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defTabSz="91122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ja-JP" altLang="en-US" sz="4800" u="sng">
              <a:solidFill>
                <a:srgbClr val="000000"/>
              </a:solidFill>
              <a:ea typeface="HG丸ｺﾞｼｯｸM-PRO" panose="020F0600000000000000" pitchFamily="50" charset="-128"/>
            </a:endParaRPr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1487488" y="1341439"/>
            <a:ext cx="9448800" cy="5323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5" tIns="45419" rIns="90845" bIns="45419">
            <a:spAutoFit/>
          </a:bodyPr>
          <a:lstStyle>
            <a:lvl1pPr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下記の日程でインフルエンザワクチン予防接種を行います。（原則予約制</a:t>
            </a:r>
            <a:r>
              <a:rPr lang="ja-JP" altLang="en-US" sz="2000" dirty="0" smtClean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endParaRPr lang="en-US" altLang="ja-JP" sz="2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18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【接種時期】 </a:t>
            </a:r>
            <a:r>
              <a:rPr lang="ja-JP" altLang="en-US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</a:t>
            </a:r>
            <a:r>
              <a:rPr lang="en-US" altLang="ja-JP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en-US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en-US" altLang="ja-JP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日～令和２</a:t>
            </a:r>
            <a:r>
              <a:rPr lang="ja-JP" altLang="ja-JP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</a:t>
            </a:r>
            <a:r>
              <a:rPr lang="ja-JP" altLang="en-US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１２</a:t>
            </a:r>
            <a:r>
              <a:rPr lang="ja-JP" altLang="ja-JP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ja-JP" altLang="en-US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２８</a:t>
            </a:r>
            <a:r>
              <a:rPr lang="ja-JP" altLang="ja-JP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ja-JP" altLang="ja-JP" sz="2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まで</a:t>
            </a:r>
            <a: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（ワクチンの在庫がなくなり次第終了）</a:t>
            </a:r>
            <a:endParaRPr lang="en-US" altLang="ja-JP" sz="18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z="18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【ワクチン接種日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時</a:t>
            </a: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　月　〜　土　　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　９：００</a:t>
            </a: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〜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１１：３０</a:t>
            </a:r>
            <a: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月・火・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木</a:t>
            </a: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・金　</a:t>
            </a:r>
            <a: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４</a:t>
            </a: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</a:t>
            </a:r>
            <a: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 </a:t>
            </a: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〜</a:t>
            </a:r>
            <a: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６ </a:t>
            </a: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z="18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【接種料金】　</a:t>
            </a:r>
            <a:r>
              <a:rPr lang="ja-JP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８</a:t>
            </a:r>
            <a:r>
              <a:rPr lang="en-US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ja-JP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r>
              <a:rPr lang="ja-JP" altLang="en-US" sz="24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（税込）</a:t>
            </a:r>
            <a:endParaRPr lang="en-US" altLang="ja-JP" sz="24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ja-JP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助成の対象となる場合がありますのでご確認ください。</a:t>
            </a:r>
            <a:endParaRPr lang="en-US" altLang="ja-JP" sz="18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ja-JP" sz="18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当クリニックでは、</a:t>
            </a:r>
            <a:r>
              <a:rPr lang="ja-JP" altLang="en-US" sz="2400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小児（中学生以下）および妊婦における予防接種は行っておりません</a:t>
            </a:r>
            <a:r>
              <a:rPr lang="ja-JP" altLang="en-US" sz="20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のでご注意ください。</a:t>
            </a:r>
            <a:endParaRPr lang="en-US" altLang="ja-JP" sz="2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 sz="20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当クリニックにカルテのない方は、</a:t>
            </a:r>
            <a:r>
              <a:rPr lang="ja-JP" altLang="en-US" sz="24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カルテ及び診察券作成代＋</a:t>
            </a:r>
            <a:r>
              <a:rPr lang="en-US" altLang="ja-JP" sz="24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</a:t>
            </a:r>
            <a:r>
              <a:rPr lang="ja-JP" altLang="en-US" sz="2400" b="1" u="sng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円</a:t>
            </a:r>
            <a:endParaRPr lang="en-US" altLang="ja-JP" sz="2400" b="1" u="sng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8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かかりますのでご了承ください。</a:t>
            </a:r>
            <a:endParaRPr lang="en-US" altLang="ja-JP" sz="18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18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7415" name="Text Box 12"/>
          <p:cNvSpPr txBox="1">
            <a:spLocks noChangeArrowheads="1"/>
          </p:cNvSpPr>
          <p:nvPr/>
        </p:nvSpPr>
        <p:spPr bwMode="auto">
          <a:xfrm>
            <a:off x="7783513" y="6427788"/>
            <a:ext cx="3262312" cy="40005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ja-JP" altLang="en-US" sz="2000" dirty="0">
                <a:solidFill>
                  <a:srgbClr val="FFFFFF"/>
                </a:solidFill>
                <a:ea typeface="HG丸ｺﾞｼｯｸM-PRO" pitchFamily="50" charset="-128"/>
              </a:rPr>
              <a:t>大泉ほんだクリニック院長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306513" y="1861753"/>
            <a:ext cx="9359900" cy="374332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3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77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ワイド画面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HG丸ｺﾞｼｯｸM-PRO</vt:lpstr>
      <vt:lpstr>ＭＳ Ｐゴシック</vt:lpstr>
      <vt:lpstr>Times New Roman</vt:lpstr>
      <vt:lpstr>標準デザイン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本田 和也</dc:creator>
  <cp:lastModifiedBy>本田 和也</cp:lastModifiedBy>
  <cp:revision>2</cp:revision>
  <dcterms:created xsi:type="dcterms:W3CDTF">2020-10-14T22:14:19Z</dcterms:created>
  <dcterms:modified xsi:type="dcterms:W3CDTF">2020-10-14T22:16:49Z</dcterms:modified>
</cp:coreProperties>
</file>